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82" r:id="rId6"/>
    <p:sldId id="283" r:id="rId7"/>
    <p:sldId id="285" r:id="rId8"/>
    <p:sldId id="286" r:id="rId9"/>
    <p:sldId id="264" r:id="rId10"/>
    <p:sldId id="265" r:id="rId11"/>
    <p:sldId id="291" r:id="rId12"/>
    <p:sldId id="288" r:id="rId13"/>
    <p:sldId id="289" r:id="rId14"/>
    <p:sldId id="290" r:id="rId15"/>
    <p:sldId id="272" r:id="rId16"/>
    <p:sldId id="280" r:id="rId17"/>
    <p:sldId id="273" r:id="rId18"/>
    <p:sldId id="274" r:id="rId19"/>
    <p:sldId id="284" r:id="rId20"/>
    <p:sldId id="292" r:id="rId21"/>
    <p:sldId id="287" r:id="rId22"/>
    <p:sldId id="276" r:id="rId23"/>
    <p:sldId id="293" r:id="rId24"/>
    <p:sldId id="277" r:id="rId25"/>
    <p:sldId id="279" r:id="rId2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" lastIdx="5" clrIdx="0"/>
  <p:cmAuthor id="1" name="efecto_note" initials="e" lastIdx="9" clrIdx="1"/>
  <p:cmAuthor id="2" name="Susan" initials="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CFC9"/>
    <a:srgbClr val="45B491"/>
    <a:srgbClr val="34A6A1"/>
    <a:srgbClr val="ECA902"/>
    <a:srgbClr val="F7B047"/>
    <a:srgbClr val="4194A5"/>
    <a:srgbClr val="39818F"/>
    <a:srgbClr val="47A1B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06" autoAdjust="0"/>
    <p:restoredTop sz="94624" autoAdjust="0"/>
  </p:normalViewPr>
  <p:slideViewPr>
    <p:cSldViewPr>
      <p:cViewPr>
        <p:scale>
          <a:sx n="90" d="100"/>
          <a:sy n="90" d="100"/>
        </p:scale>
        <p:origin x="-330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134274-1714-4DD7-A3A6-949567129613}" type="datetimeFigureOut">
              <a:rPr lang="es-CL"/>
              <a:pPr>
                <a:defRPr/>
              </a:pPr>
              <a:t>14-05-2014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EC6ABA-7CD0-48C1-AA8A-451FFDECCA2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631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8927AE-2D8D-4538-A21C-A5A079C80FBC}" type="slidenum">
              <a:rPr lang="es-CL" smtClean="0"/>
              <a:pPr/>
              <a:t>4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xmlns="" val="16412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E3E02-4C8C-4E5D-8870-984195E0E828}" type="slidenum">
              <a:rPr lang="es-CL" smtClean="0"/>
              <a:pPr/>
              <a:t>10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xmlns="" val="16966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0C54-E5A9-4DD8-B411-2DE247A5AE1B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FAAE-DC1C-4E90-8F51-62553C7634BB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7C73-E364-4E16-AEA8-E9F4E605FF0B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6445-09C9-47D5-BA41-48BFB4CC9933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0F8A-EAED-409B-81F3-3FE109905A12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1677-9B90-4CB4-B4CE-FD822BB637B1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7D5D-CE70-4C7C-A71E-191FC870D799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E4B4-45BB-4A88-A3D3-E5DC880C9E1C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E803-464E-4A71-8534-B2DBD8EF598D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D0E1-1784-489B-B7FA-0EC968FEE09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5E2F-A218-447F-98C4-6E9671024096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0401-3FAE-4D10-986A-4F963EDBA21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78AE-5E39-48A0-B0F2-DC805EA425C0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B391-7D2B-46B9-8BCA-72D6E09C7B36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717A-5AA5-4662-810E-D019B800598D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4614-4FF0-495C-8AFE-2A2BCD0541FE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C55A-C2A6-4211-BD9B-58B4DD02BAA8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387A-09BA-47BD-9BAA-A01032237600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D965-3A59-4EF4-9987-034643456CCD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749B-BED3-4833-ABF5-644EFD9606B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E1A9-41A3-4D12-A763-7C234A8F61E1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6E94-F59D-44DA-BDCD-1D1D4FEA648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A51797-22E9-42AA-B60E-4938E8D86B3A}" type="datetimeFigureOut">
              <a:rPr lang="es-CL"/>
              <a:pPr>
                <a:defRPr/>
              </a:pPr>
              <a:t>14-05-2014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F8B9B3-FB74-4B2C-A2B6-4A47967FA2E7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6.png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6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2 Subtítulo"/>
          <p:cNvSpPr txBox="1">
            <a:spLocks/>
          </p:cNvSpPr>
          <p:nvPr/>
        </p:nvSpPr>
        <p:spPr bwMode="auto">
          <a:xfrm>
            <a:off x="4751388" y="1773238"/>
            <a:ext cx="3321074" cy="3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2000" b="1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C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L" sz="2000" b="1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C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L" sz="2000" b="1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C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-ES_tradnl" sz="2000" baseline="30000" dirty="0">
              <a:solidFill>
                <a:schemeClr val="bg1"/>
              </a:solidFill>
              <a:latin typeface="Frutiger 55 Roman"/>
            </a:endParaRPr>
          </a:p>
        </p:txBody>
      </p:sp>
      <p:sp>
        <p:nvSpPr>
          <p:cNvPr id="14341" name="10 CuadroTexto"/>
          <p:cNvSpPr txBox="1">
            <a:spLocks noChangeArrowheads="1"/>
          </p:cNvSpPr>
          <p:nvPr/>
        </p:nvSpPr>
        <p:spPr bwMode="auto">
          <a:xfrm>
            <a:off x="4787900" y="2133600"/>
            <a:ext cx="3671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ECA902"/>
                </a:solidFill>
                <a:latin typeface="Calibri" pitchFamily="34" charset="0"/>
              </a:rPr>
              <a:t>Studying the behavior of </a:t>
            </a:r>
            <a:r>
              <a:rPr lang="en-US" sz="1200" dirty="0" smtClean="0">
                <a:solidFill>
                  <a:srgbClr val="ECA902"/>
                </a:solidFill>
                <a:latin typeface="Calibri" pitchFamily="34" charset="0"/>
              </a:rPr>
              <a:t>a propelled car</a:t>
            </a:r>
            <a:endParaRPr lang="es-CL" sz="1200" dirty="0">
              <a:solidFill>
                <a:srgbClr val="ECA90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63" y="2617788"/>
            <a:ext cx="7345362" cy="95567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55299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Activity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description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55300" name="9 CuadroTexto"/>
          <p:cNvSpPr txBox="1">
            <a:spLocks noChangeArrowheads="1"/>
          </p:cNvSpPr>
          <p:nvPr/>
        </p:nvSpPr>
        <p:spPr bwMode="auto">
          <a:xfrm>
            <a:off x="1260475" y="2784475"/>
            <a:ext cx="698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latin typeface="Calibri" pitchFamily="34" charset="0"/>
              </a:rPr>
              <a:t>Students will measure the force and acceleration of a cart propelled by </a:t>
            </a:r>
            <a:r>
              <a:rPr lang="en-US" sz="1600" dirty="0" smtClean="0">
                <a:latin typeface="Calibri" pitchFamily="34" charset="0"/>
              </a:rPr>
              <a:t>three </a:t>
            </a:r>
            <a:r>
              <a:rPr lang="en-US" sz="1600" dirty="0">
                <a:latin typeface="Calibri" pitchFamily="34" charset="0"/>
              </a:rPr>
              <a:t>hanging masses of 50, 80 and 100 grams.</a:t>
            </a:r>
            <a:endParaRPr lang="es-CL" sz="16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6 CuadroTexto"/>
          <p:cNvSpPr txBox="1">
            <a:spLocks noChangeArrowheads="1"/>
          </p:cNvSpPr>
          <p:nvPr/>
        </p:nvSpPr>
        <p:spPr bwMode="auto">
          <a:xfrm>
            <a:off x="1206501" y="2132856"/>
            <a:ext cx="29527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Dymo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Labdisc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force </a:t>
            </a:r>
            <a:r>
              <a:rPr lang="en-US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ensor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ulley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Weights </a:t>
            </a:r>
            <a:r>
              <a:rPr lang="en-US" dirty="0">
                <a:latin typeface="Calibri" pitchFamily="34" charset="0"/>
              </a:rPr>
              <a:t>of 50, 80 and 100 grams 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Shock absorber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Rail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art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String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CL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CL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CL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CL" dirty="0">
              <a:latin typeface="Calibri" pitchFamily="34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5792" y="4462567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301" y="2671675"/>
            <a:ext cx="250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859" y="2666894"/>
            <a:ext cx="2524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4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508625" y="1863725"/>
            <a:ext cx="43211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Resources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materials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783" y="3003207"/>
            <a:ext cx="2491683" cy="9342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186" y="2761114"/>
            <a:ext cx="1985745" cy="2067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889" y="4578660"/>
            <a:ext cx="2575186" cy="112228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4071942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4643446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5214950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5715016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63" y="4141788"/>
            <a:ext cx="206375" cy="20796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8370" name="2 Subtítulo"/>
          <p:cNvSpPr txBox="1">
            <a:spLocks/>
          </p:cNvSpPr>
          <p:nvPr/>
        </p:nvSpPr>
        <p:spPr bwMode="auto">
          <a:xfrm>
            <a:off x="5651500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Using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Labdisc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58371" name="6 CuadroTexto"/>
          <p:cNvSpPr txBox="1">
            <a:spLocks noChangeArrowheads="1"/>
          </p:cNvSpPr>
          <p:nvPr/>
        </p:nvSpPr>
        <p:spPr bwMode="auto">
          <a:xfrm>
            <a:off x="1187450" y="2924175"/>
            <a:ext cx="6840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To collect force measurements </a:t>
            </a:r>
            <a:r>
              <a:rPr lang="en-US" sz="1600" dirty="0" smtClean="0">
                <a:latin typeface="Calibri" pitchFamily="34" charset="0"/>
              </a:rPr>
              <a:t>with the </a:t>
            </a:r>
            <a:r>
              <a:rPr lang="en-US" sz="1600" dirty="0" err="1" smtClean="0">
                <a:latin typeface="Calibri" pitchFamily="34" charset="0"/>
              </a:rPr>
              <a:t>Dymo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Labdisc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force sensor, follow these steps: </a:t>
            </a:r>
            <a:endParaRPr lang="en-US" sz="1600" dirty="0" smtClean="0">
              <a:latin typeface="Calibri" pitchFamily="34" charset="0"/>
            </a:endParaRPr>
          </a:p>
          <a:p>
            <a:endParaRPr lang="es-CL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Open the </a:t>
            </a:r>
            <a:r>
              <a:rPr lang="en-US" sz="1600" dirty="0" err="1">
                <a:latin typeface="Calibri" pitchFamily="34" charset="0"/>
              </a:rPr>
              <a:t>GlobiLab</a:t>
            </a:r>
            <a:r>
              <a:rPr lang="en-US" sz="1600" dirty="0">
                <a:latin typeface="Calibri" pitchFamily="34" charset="0"/>
              </a:rPr>
              <a:t> software and turn on the </a:t>
            </a:r>
            <a:r>
              <a:rPr lang="en-US" sz="1600" dirty="0" err="1" smtClean="0">
                <a:latin typeface="Calibri" pitchFamily="34" charset="0"/>
              </a:rPr>
              <a:t>Labdisc</a:t>
            </a:r>
            <a:endParaRPr lang="en-US" sz="1600" dirty="0" smtClean="0">
              <a:latin typeface="Calibri" pitchFamily="34" charset="0"/>
            </a:endParaRPr>
          </a:p>
          <a:p>
            <a:endParaRPr lang="es-CL" sz="1600" dirty="0">
              <a:latin typeface="Calibri" pitchFamily="34" charset="0"/>
            </a:endParaRPr>
          </a:p>
          <a:p>
            <a:pPr algn="just"/>
            <a:r>
              <a:rPr lang="en-US" sz="1600" dirty="0">
                <a:latin typeface="Calibri" pitchFamily="34" charset="0"/>
              </a:rPr>
              <a:t>Click the Bluetooth button </a:t>
            </a:r>
            <a:r>
              <a:rPr lang="en-US" sz="1600" dirty="0" smtClean="0">
                <a:latin typeface="Calibri" pitchFamily="34" charset="0"/>
              </a:rPr>
              <a:t>in </a:t>
            </a:r>
            <a:r>
              <a:rPr lang="en-US" sz="1600" dirty="0">
                <a:latin typeface="Calibri" pitchFamily="34" charset="0"/>
              </a:rPr>
              <a:t>the bottom right of the </a:t>
            </a:r>
            <a:r>
              <a:rPr lang="en-US" sz="1600" dirty="0" err="1" smtClean="0">
                <a:latin typeface="Calibri" pitchFamily="34" charset="0"/>
              </a:rPr>
              <a:t>GlobiLab</a:t>
            </a:r>
            <a:r>
              <a:rPr lang="en-US" sz="1600" dirty="0" smtClean="0">
                <a:latin typeface="Calibri" pitchFamily="34" charset="0"/>
              </a:rPr>
              <a:t> screen. </a:t>
            </a:r>
            <a:r>
              <a:rPr lang="en-US" sz="1600" dirty="0">
                <a:latin typeface="Calibri" pitchFamily="34" charset="0"/>
              </a:rPr>
              <a:t>Once the </a:t>
            </a:r>
            <a:r>
              <a:rPr lang="en-US" sz="1600" dirty="0" err="1">
                <a:latin typeface="Calibri" pitchFamily="34" charset="0"/>
              </a:rPr>
              <a:t>Labdisc</a:t>
            </a:r>
            <a:r>
              <a:rPr lang="en-US" sz="1600" dirty="0">
                <a:latin typeface="Calibri" pitchFamily="34" charset="0"/>
              </a:rPr>
              <a:t> has been recognized by the software, the icon </a:t>
            </a:r>
            <a:r>
              <a:rPr lang="en-US" sz="1600" dirty="0" smtClean="0">
                <a:latin typeface="Calibri" pitchFamily="34" charset="0"/>
              </a:rPr>
              <a:t>will </a:t>
            </a:r>
            <a:r>
              <a:rPr lang="en-US" sz="1600" dirty="0">
                <a:latin typeface="Calibri" pitchFamily="34" charset="0"/>
              </a:rPr>
              <a:t>change from gray to blue. </a:t>
            </a:r>
          </a:p>
          <a:p>
            <a:pPr algn="just"/>
            <a:r>
              <a:rPr lang="en-US" sz="1600" dirty="0">
                <a:latin typeface="Calibri" pitchFamily="34" charset="0"/>
              </a:rPr>
              <a:t>(In this experiment it is not preferable to use the USB connection)</a:t>
            </a:r>
          </a:p>
        </p:txBody>
      </p:sp>
      <p:sp>
        <p:nvSpPr>
          <p:cNvPr id="8" name="7 Elipse"/>
          <p:cNvSpPr/>
          <p:nvPr/>
        </p:nvSpPr>
        <p:spPr>
          <a:xfrm>
            <a:off x="995363" y="3743325"/>
            <a:ext cx="206375" cy="20796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8373" name="8 CuadroTexto"/>
          <p:cNvSpPr txBox="1">
            <a:spLocks noChangeArrowheads="1"/>
          </p:cNvSpPr>
          <p:nvPr/>
        </p:nvSpPr>
        <p:spPr bwMode="auto">
          <a:xfrm>
            <a:off x="954160" y="3693318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dirty="0">
                <a:latin typeface="Calibri" pitchFamily="34" charset="0"/>
              </a:rPr>
              <a:t>1</a:t>
            </a:r>
          </a:p>
        </p:txBody>
      </p:sp>
      <p:sp>
        <p:nvSpPr>
          <p:cNvPr id="58374" name="10 CuadroTexto"/>
          <p:cNvSpPr txBox="1">
            <a:spLocks noChangeArrowheads="1"/>
          </p:cNvSpPr>
          <p:nvPr/>
        </p:nvSpPr>
        <p:spPr bwMode="auto">
          <a:xfrm>
            <a:off x="965200" y="4092575"/>
            <a:ext cx="276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>
                <a:latin typeface="Calibri" pitchFamily="34" charset="0"/>
              </a:rPr>
              <a:t>2</a:t>
            </a:r>
          </a:p>
        </p:txBody>
      </p:sp>
      <p:pic>
        <p:nvPicPr>
          <p:cNvPr id="58375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2 Subtítulo"/>
          <p:cNvSpPr txBox="1">
            <a:spLocks/>
          </p:cNvSpPr>
          <p:nvPr/>
        </p:nvSpPr>
        <p:spPr bwMode="auto">
          <a:xfrm>
            <a:off x="1241425" y="2349500"/>
            <a:ext cx="2825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Configuring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Labdisc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8377" name="1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14884"/>
            <a:ext cx="6127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7 CuadroTexto"/>
          <p:cNvSpPr txBox="1">
            <a:spLocks noChangeArrowheads="1"/>
          </p:cNvSpPr>
          <p:nvPr/>
        </p:nvSpPr>
        <p:spPr bwMode="auto">
          <a:xfrm>
            <a:off x="1403350" y="2309813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Click </a:t>
            </a:r>
            <a:r>
              <a:rPr lang="en-US" sz="1600" dirty="0" smtClean="0">
                <a:latin typeface="Calibri" pitchFamily="34" charset="0"/>
              </a:rPr>
              <a:t>(*)     to </a:t>
            </a:r>
            <a:r>
              <a:rPr lang="en-US" sz="1600" dirty="0" smtClean="0">
                <a:latin typeface="Calibri" pitchFamily="34" charset="0"/>
              </a:rPr>
              <a:t>setup the </a:t>
            </a:r>
            <a:r>
              <a:rPr lang="en-US" sz="1600" dirty="0" err="1">
                <a:latin typeface="Calibri" pitchFamily="34" charset="0"/>
              </a:rPr>
              <a:t>Labdisc</a:t>
            </a:r>
            <a:r>
              <a:rPr lang="en-US" sz="1600" dirty="0">
                <a:latin typeface="Calibri" pitchFamily="34" charset="0"/>
              </a:rPr>
              <a:t>. Select </a:t>
            </a:r>
            <a:r>
              <a:rPr lang="en-US" sz="1600" dirty="0" smtClean="0">
                <a:latin typeface="Calibri" pitchFamily="34" charset="0"/>
              </a:rPr>
              <a:t>“Force </a:t>
            </a:r>
            <a:r>
              <a:rPr lang="en-US" sz="1600" dirty="0">
                <a:latin typeface="Calibri" pitchFamily="34" charset="0"/>
              </a:rPr>
              <a:t>(5N</a:t>
            </a:r>
            <a:r>
              <a:rPr lang="en-US" sz="1600" dirty="0" smtClean="0">
                <a:latin typeface="Calibri" pitchFamily="34" charset="0"/>
              </a:rPr>
              <a:t>)” </a:t>
            </a:r>
            <a:r>
              <a:rPr lang="en-US" sz="1600" dirty="0">
                <a:latin typeface="Calibri" pitchFamily="34" charset="0"/>
              </a:rPr>
              <a:t>and "acceleration X" in the window "Logger </a:t>
            </a:r>
            <a:r>
              <a:rPr lang="en-US" sz="1600" dirty="0" smtClean="0">
                <a:latin typeface="Calibri" pitchFamily="34" charset="0"/>
              </a:rPr>
              <a:t>Setup”. Enter </a:t>
            </a:r>
            <a:r>
              <a:rPr lang="en-US" sz="1600" dirty="0">
                <a:latin typeface="Calibri" pitchFamily="34" charset="0"/>
              </a:rPr>
              <a:t>"10/sec" </a:t>
            </a:r>
            <a:r>
              <a:rPr lang="en-US" sz="1600" dirty="0" smtClean="0">
                <a:latin typeface="Calibri" pitchFamily="34" charset="0"/>
              </a:rPr>
              <a:t>in rate and 10000 samples.</a:t>
            </a:r>
            <a:endParaRPr lang="es-CL" sz="1600" dirty="0">
              <a:latin typeface="Calibri" pitchFamily="34" charset="0"/>
            </a:endParaRPr>
          </a:p>
        </p:txBody>
      </p:sp>
      <p:pic>
        <p:nvPicPr>
          <p:cNvPr id="59394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38662"/>
            <a:ext cx="3857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2 Subtítulo"/>
          <p:cNvSpPr txBox="1">
            <a:spLocks/>
          </p:cNvSpPr>
          <p:nvPr/>
        </p:nvSpPr>
        <p:spPr bwMode="auto">
          <a:xfrm>
            <a:off x="5651500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Using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Labdisc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23510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3" name="12 Imagen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7953" y="2928934"/>
            <a:ext cx="367712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6 CuadroTexto"/>
          <p:cNvSpPr txBox="1">
            <a:spLocks noChangeArrowheads="1"/>
          </p:cNvSpPr>
          <p:nvPr/>
        </p:nvSpPr>
        <p:spPr bwMode="auto">
          <a:xfrm>
            <a:off x="1258888" y="2781300"/>
            <a:ext cx="7489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Once the </a:t>
            </a:r>
            <a:r>
              <a:rPr lang="en-US" sz="1600" dirty="0" smtClean="0">
                <a:latin typeface="Calibri" pitchFamily="34" charset="0"/>
              </a:rPr>
              <a:t>sensor configuration is finished, </a:t>
            </a:r>
            <a:r>
              <a:rPr lang="en-US" sz="1600" dirty="0">
                <a:latin typeface="Calibri" pitchFamily="34" charset="0"/>
              </a:rPr>
              <a:t>click </a:t>
            </a:r>
            <a:r>
              <a:rPr lang="en-US" sz="1600" dirty="0" smtClean="0">
                <a:latin typeface="Calibri" pitchFamily="34" charset="0"/>
              </a:rPr>
              <a:t>on        to </a:t>
            </a:r>
            <a:r>
              <a:rPr lang="en-US" sz="1600" dirty="0">
                <a:latin typeface="Calibri" pitchFamily="34" charset="0"/>
              </a:rPr>
              <a:t>start </a:t>
            </a:r>
            <a:r>
              <a:rPr lang="en-US" sz="1600" dirty="0" smtClean="0">
                <a:latin typeface="Calibri" pitchFamily="34" charset="0"/>
              </a:rPr>
              <a:t>measuring  </a:t>
            </a:r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Once you have finished </a:t>
            </a:r>
            <a:r>
              <a:rPr lang="en-US" sz="1600" dirty="0" smtClean="0">
                <a:latin typeface="Calibri" pitchFamily="34" charset="0"/>
              </a:rPr>
              <a:t>measuring </a:t>
            </a:r>
            <a:r>
              <a:rPr lang="en-US" sz="1600" dirty="0" smtClean="0">
                <a:latin typeface="Calibri" pitchFamily="34" charset="0"/>
              </a:rPr>
              <a:t>stop </a:t>
            </a:r>
            <a:r>
              <a:rPr lang="en-US" sz="1600" dirty="0">
                <a:latin typeface="Calibri" pitchFamily="34" charset="0"/>
              </a:rPr>
              <a:t>the </a:t>
            </a:r>
            <a:r>
              <a:rPr lang="en-US" sz="1600" dirty="0" err="1">
                <a:latin typeface="Calibri" pitchFamily="34" charset="0"/>
              </a:rPr>
              <a:t>Labdisc</a:t>
            </a:r>
            <a:r>
              <a:rPr lang="en-US" sz="1600" dirty="0">
                <a:latin typeface="Calibri" pitchFamily="34" charset="0"/>
              </a:rPr>
              <a:t> by clicking </a:t>
            </a:r>
            <a:endParaRPr lang="es-CL" sz="1600" dirty="0">
              <a:latin typeface="Calibri" pitchFamily="34" charset="0"/>
            </a:endParaRPr>
          </a:p>
        </p:txBody>
      </p:sp>
      <p:pic>
        <p:nvPicPr>
          <p:cNvPr id="60418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01008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1038225" y="2816225"/>
            <a:ext cx="206375" cy="207963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0420" name="10 CuadroTexto"/>
          <p:cNvSpPr txBox="1">
            <a:spLocks noChangeArrowheads="1"/>
          </p:cNvSpPr>
          <p:nvPr/>
        </p:nvSpPr>
        <p:spPr bwMode="auto">
          <a:xfrm>
            <a:off x="1003300" y="2767013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>
                <a:latin typeface="Calibri" pitchFamily="34" charset="0"/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1068791" y="3574032"/>
            <a:ext cx="206375" cy="206375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0422" name="12 CuadroTexto"/>
          <p:cNvSpPr txBox="1">
            <a:spLocks noChangeArrowheads="1"/>
          </p:cNvSpPr>
          <p:nvPr/>
        </p:nvSpPr>
        <p:spPr bwMode="auto">
          <a:xfrm>
            <a:off x="1038225" y="3529013"/>
            <a:ext cx="276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dirty="0">
                <a:latin typeface="Calibri" pitchFamily="34" charset="0"/>
              </a:rPr>
              <a:t>5</a:t>
            </a:r>
          </a:p>
        </p:txBody>
      </p:sp>
      <p:sp>
        <p:nvSpPr>
          <p:cNvPr id="60423" name="2 Subtítulo"/>
          <p:cNvSpPr txBox="1">
            <a:spLocks/>
          </p:cNvSpPr>
          <p:nvPr/>
        </p:nvSpPr>
        <p:spPr bwMode="auto">
          <a:xfrm>
            <a:off x="5651500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Using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Labdisc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0424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290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1 CuadroTexto"/>
          <p:cNvSpPr txBox="1">
            <a:spLocks noChangeArrowheads="1"/>
          </p:cNvSpPr>
          <p:nvPr/>
        </p:nvSpPr>
        <p:spPr bwMode="auto">
          <a:xfrm>
            <a:off x="1619250" y="2708275"/>
            <a:ext cx="69135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Install the rail, pulley, and shock absorber. </a:t>
            </a:r>
            <a:endParaRPr lang="en-US" sz="1600" dirty="0" smtClean="0">
              <a:latin typeface="Calibri" pitchFamily="34" charset="0"/>
            </a:endParaRPr>
          </a:p>
          <a:p>
            <a:endParaRPr lang="es-CL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Post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Labdisc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Dymo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force sensor over </a:t>
            </a:r>
            <a:r>
              <a:rPr lang="en-US" sz="1600" dirty="0">
                <a:latin typeface="Calibri" pitchFamily="34" charset="0"/>
              </a:rPr>
              <a:t>the cart so that the hook points </a:t>
            </a:r>
            <a:r>
              <a:rPr lang="en-US" sz="1600" dirty="0" smtClean="0">
                <a:latin typeface="Calibri" pitchFamily="34" charset="0"/>
              </a:rPr>
              <a:t>in the direction of the </a:t>
            </a:r>
            <a:r>
              <a:rPr lang="en-US" sz="1600" dirty="0">
                <a:latin typeface="Calibri" pitchFamily="34" charset="0"/>
              </a:rPr>
              <a:t>pulley. </a:t>
            </a:r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+mj-lt"/>
              </a:rPr>
              <a:t>Connect </a:t>
            </a:r>
            <a:r>
              <a:rPr lang="en-US" sz="1600" dirty="0" smtClean="0">
                <a:latin typeface="+mj-lt"/>
              </a:rPr>
              <a:t>the </a:t>
            </a:r>
            <a:r>
              <a:rPr lang="en-US" sz="1600" dirty="0" err="1" smtClean="0">
                <a:latin typeface="+mj-lt"/>
              </a:rPr>
              <a:t>Labdisc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by string to the hanging mass of </a:t>
            </a:r>
            <a:r>
              <a:rPr lang="en-US" sz="1600" dirty="0" smtClean="0">
                <a:latin typeface="+mj-lt"/>
              </a:rPr>
              <a:t>50 grams, </a:t>
            </a:r>
            <a:r>
              <a:rPr lang="en-US" sz="1600" dirty="0">
                <a:latin typeface="+mj-lt"/>
              </a:rPr>
              <a:t>passing the rope through the pulley.</a:t>
            </a:r>
            <a:endParaRPr lang="es-CL" sz="1600" dirty="0" smtClean="0">
              <a:latin typeface="+mj-lt"/>
            </a:endParaRPr>
          </a:p>
          <a:p>
            <a:endParaRPr lang="es-CL" sz="1600" dirty="0">
              <a:latin typeface="Calibri" pitchFamily="34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7384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21297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71703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2 Subtítulo"/>
          <p:cNvSpPr txBox="1">
            <a:spLocks/>
          </p:cNvSpPr>
          <p:nvPr/>
        </p:nvSpPr>
        <p:spPr bwMode="auto">
          <a:xfrm>
            <a:off x="5508625" y="1863725"/>
            <a:ext cx="43195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Experiment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241365"/>
            <a:ext cx="3778013" cy="257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4 Imagen" descr="Image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10 Rectángulo"/>
          <p:cNvSpPr>
            <a:spLocks noChangeArrowheads="1"/>
          </p:cNvSpPr>
          <p:nvPr/>
        </p:nvSpPr>
        <p:spPr bwMode="auto">
          <a:xfrm>
            <a:off x="1835150" y="2708275"/>
            <a:ext cx="5545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Start taking measurements, </a:t>
            </a:r>
            <a:r>
              <a:rPr lang="en-US" sz="1600" dirty="0" smtClean="0">
                <a:latin typeface="Calibri" pitchFamily="34" charset="0"/>
              </a:rPr>
              <a:t>stopping after </a:t>
            </a:r>
            <a:r>
              <a:rPr lang="en-US" sz="1600" dirty="0">
                <a:latin typeface="Calibri" pitchFamily="34" charset="0"/>
              </a:rPr>
              <a:t>the collision between the shock absorber and the car occurs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Repeat the procedure for each of the </a:t>
            </a:r>
            <a:r>
              <a:rPr lang="en-US" sz="1600" dirty="0" smtClean="0">
                <a:latin typeface="Calibri" pitchFamily="34" charset="0"/>
              </a:rPr>
              <a:t>masses.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3" y="2782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963" y="34474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 bwMode="auto">
          <a:xfrm>
            <a:off x="5508625" y="1863725"/>
            <a:ext cx="43195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Experiment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4 CuadroTexto"/>
          <p:cNvSpPr txBox="1">
            <a:spLocks noChangeArrowheads="1"/>
          </p:cNvSpPr>
          <p:nvPr/>
        </p:nvSpPr>
        <p:spPr bwMode="auto">
          <a:xfrm>
            <a:off x="1692275" y="2492375"/>
            <a:ext cx="62642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Observe each of the curves by clicking Force (5N</a:t>
            </a:r>
            <a:r>
              <a:rPr lang="en-US" sz="1600" dirty="0" smtClean="0">
                <a:latin typeface="Calibri" pitchFamily="34" charset="0"/>
              </a:rPr>
              <a:t>)              or </a:t>
            </a:r>
            <a:r>
              <a:rPr lang="en-US" sz="1600" dirty="0">
                <a:latin typeface="Calibri" pitchFamily="34" charset="0"/>
              </a:rPr>
              <a:t>acceleration 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as appropriate.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After this, show the values of force and maximum acceleration of each graph by clicking on the curve with the tool </a:t>
            </a:r>
            <a:r>
              <a:rPr lang="en-US" sz="1600" dirty="0" smtClean="0">
                <a:latin typeface="Calibri" pitchFamily="34" charset="0"/>
              </a:rPr>
              <a:t>(*)  </a:t>
            </a:r>
            <a:r>
              <a:rPr lang="en-US" sz="1600" dirty="0" smtClean="0"/>
              <a:t>.     </a:t>
            </a:r>
            <a:endParaRPr lang="en-US" sz="1600" dirty="0"/>
          </a:p>
          <a:p>
            <a:endParaRPr lang="en-US" sz="1600" dirty="0"/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404" y="251391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Results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analysis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000" b="1" baseline="30000" dirty="0" smtClean="0">
                <a:solidFill>
                  <a:schemeClr val="bg1"/>
                </a:solidFill>
                <a:latin typeface="Frutiger 45 Light"/>
              </a:rPr>
              <a:t> </a:t>
            </a: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404" y="3233057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23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5587" y="3454138"/>
            <a:ext cx="346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4"/>
          <p:cNvPicPr>
            <a:picLocks noChangeAspect="1" noChangeArrowheads="1"/>
          </p:cNvPicPr>
          <p:nvPr/>
        </p:nvPicPr>
        <p:blipFill>
          <a:blip r:embed="rId6" cstate="print"/>
          <a:srcRect r="9143" b="15024"/>
          <a:stretch>
            <a:fillRect/>
          </a:stretch>
        </p:blipFill>
        <p:spPr bwMode="auto">
          <a:xfrm>
            <a:off x="5448838" y="2517460"/>
            <a:ext cx="9890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3" name="12 Imagen" descr="for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2500306"/>
            <a:ext cx="1000132" cy="301927"/>
          </a:xfrm>
          <a:prstGeom prst="rect">
            <a:avLst/>
          </a:prstGeom>
        </p:spPr>
      </p:pic>
      <p:pic>
        <p:nvPicPr>
          <p:cNvPr id="14" name="13 Imagen" descr="acceler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516247"/>
            <a:ext cx="1214446" cy="34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2708275"/>
            <a:ext cx="6267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609" y="2630574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10 CuadroTexto"/>
          <p:cNvSpPr txBox="1">
            <a:spLocks noChangeArrowheads="1"/>
          </p:cNvSpPr>
          <p:nvPr/>
        </p:nvSpPr>
        <p:spPr bwMode="auto">
          <a:xfrm>
            <a:off x="1835150" y="2754313"/>
            <a:ext cx="57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By observing each graph, where are the maximum and minimum values of the net force and acceleration presented? Is there a recurrence?</a:t>
            </a:r>
            <a:endParaRPr lang="es-CL" sz="1400" b="1" dirty="0">
              <a:latin typeface="Calibri" pitchFamily="34" charset="0"/>
            </a:endParaRPr>
          </a:p>
        </p:txBody>
      </p:sp>
      <p:pic>
        <p:nvPicPr>
          <p:cNvPr id="64517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4724400"/>
            <a:ext cx="6267450" cy="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652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19 CuadroTexto"/>
          <p:cNvSpPr txBox="1">
            <a:spLocks noChangeArrowheads="1"/>
          </p:cNvSpPr>
          <p:nvPr/>
        </p:nvSpPr>
        <p:spPr bwMode="auto">
          <a:xfrm>
            <a:off x="1857375" y="4786313"/>
            <a:ext cx="5967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Comparing the </a:t>
            </a:r>
            <a:r>
              <a:rPr lang="en-US" sz="1400" b="1" dirty="0" smtClean="0">
                <a:latin typeface="Calibri" pitchFamily="34" charset="0"/>
              </a:rPr>
              <a:t>graphs’ </a:t>
            </a:r>
            <a:r>
              <a:rPr lang="en-US" sz="1400" b="1" dirty="0">
                <a:latin typeface="Calibri" pitchFamily="34" charset="0"/>
              </a:rPr>
              <a:t>acceleration and force, what similarities can you find?</a:t>
            </a:r>
            <a:endParaRPr lang="es-CL" sz="1400" b="1" dirty="0">
              <a:latin typeface="Calibri" pitchFamily="34" charset="0"/>
            </a:endParaRPr>
          </a:p>
        </p:txBody>
      </p:sp>
      <p:pic>
        <p:nvPicPr>
          <p:cNvPr id="64520" name="20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717032"/>
            <a:ext cx="6267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2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044" y="3644207"/>
            <a:ext cx="5032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24 CuadroTexto"/>
          <p:cNvSpPr txBox="1">
            <a:spLocks noChangeArrowheads="1"/>
          </p:cNvSpPr>
          <p:nvPr/>
        </p:nvSpPr>
        <p:spPr bwMode="auto">
          <a:xfrm>
            <a:off x="1884869" y="3761809"/>
            <a:ext cx="6049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How much is the maximum acceleration in each case </a:t>
            </a:r>
            <a:r>
              <a:rPr lang="en-US" sz="1400" b="1" dirty="0" smtClean="0">
                <a:latin typeface="Calibri" pitchFamily="34" charset="0"/>
              </a:rPr>
              <a:t>(using the </a:t>
            </a:r>
            <a:r>
              <a:rPr lang="en-US" sz="1400" b="1" dirty="0">
                <a:latin typeface="Calibri" pitchFamily="34" charset="0"/>
              </a:rPr>
              <a:t>international system of </a:t>
            </a:r>
            <a:r>
              <a:rPr lang="en-US" sz="1400" b="1" dirty="0" smtClean="0">
                <a:latin typeface="Calibri" pitchFamily="34" charset="0"/>
              </a:rPr>
              <a:t>measurement)?</a:t>
            </a:r>
            <a:endParaRPr lang="es-CL" sz="1400" b="1" dirty="0">
              <a:latin typeface="Calibri" pitchFamily="34" charset="0"/>
            </a:endParaRPr>
          </a:p>
        </p:txBody>
      </p:sp>
      <p:sp>
        <p:nvSpPr>
          <p:cNvPr id="64523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Results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analysis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Results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analysis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5539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7B047"/>
                </a:solidFill>
                <a:latin typeface="Calibri" pitchFamily="34" charset="0"/>
              </a:rPr>
              <a:t>The graph below should be similar to the one the students came up with: </a:t>
            </a:r>
          </a:p>
          <a:p>
            <a:endParaRPr lang="es-CL" sz="1400" dirty="0">
              <a:latin typeface="Calibri" pitchFamily="34" charset="0"/>
            </a:endParaRPr>
          </a:p>
        </p:txBody>
      </p:sp>
      <p:pic>
        <p:nvPicPr>
          <p:cNvPr id="6554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2846388"/>
            <a:ext cx="43783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119" y="4791075"/>
            <a:ext cx="44497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296" y="2837872"/>
            <a:ext cx="4367784" cy="18044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864" y="4805172"/>
            <a:ext cx="4462272" cy="186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3 CuadroTexto"/>
          <p:cNvSpPr txBox="1">
            <a:spLocks noChangeArrowheads="1"/>
          </p:cNvSpPr>
          <p:nvPr/>
        </p:nvSpPr>
        <p:spPr bwMode="auto">
          <a:xfrm>
            <a:off x="1346200" y="2693988"/>
            <a:ext cx="6538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Force is a concept commonly used in everyday life. Some people compete to see who is stronger, but </a:t>
            </a:r>
            <a:r>
              <a:rPr lang="en-US" sz="1400" dirty="0" smtClean="0">
                <a:latin typeface="Calibri" pitchFamily="34" charset="0"/>
              </a:rPr>
              <a:t>perhaps they don’t fully </a:t>
            </a:r>
            <a:r>
              <a:rPr lang="en-US" sz="1400" dirty="0">
                <a:latin typeface="Calibri" pitchFamily="34" charset="0"/>
              </a:rPr>
              <a:t>understand the concept of force. 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Force </a:t>
            </a:r>
            <a:r>
              <a:rPr lang="en-US" sz="1400" dirty="0">
                <a:latin typeface="Calibri" pitchFamily="34" charset="0"/>
              </a:rPr>
              <a:t>corresponds to a measure of interaction between </a:t>
            </a:r>
            <a:r>
              <a:rPr lang="en-US" sz="1400" dirty="0" smtClean="0">
                <a:latin typeface="Calibri" pitchFamily="34" charset="0"/>
              </a:rPr>
              <a:t>bodies. There </a:t>
            </a:r>
            <a:r>
              <a:rPr lang="en-US" sz="1400" dirty="0">
                <a:latin typeface="Calibri" pitchFamily="34" charset="0"/>
              </a:rPr>
              <a:t>are many types of strength, such as electromagnetic forces or </a:t>
            </a:r>
            <a:r>
              <a:rPr lang="en-US" sz="1400" dirty="0" smtClean="0">
                <a:latin typeface="Calibri" pitchFamily="34" charset="0"/>
              </a:rPr>
              <a:t>gravity, but </a:t>
            </a:r>
            <a:r>
              <a:rPr lang="en-US" sz="1400" dirty="0">
                <a:latin typeface="Calibri" pitchFamily="34" charset="0"/>
              </a:rPr>
              <a:t>all these types of force correspond to the second law of Newton. </a:t>
            </a:r>
          </a:p>
        </p:txBody>
      </p:sp>
      <p:sp>
        <p:nvSpPr>
          <p:cNvPr id="16386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6387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38" y="4722813"/>
            <a:ext cx="6556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45815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9 CuadroTexto"/>
          <p:cNvSpPr txBox="1">
            <a:spLocks noChangeArrowheads="1"/>
          </p:cNvSpPr>
          <p:nvPr/>
        </p:nvSpPr>
        <p:spPr bwMode="auto">
          <a:xfrm>
            <a:off x="1763713" y="4777407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What </a:t>
            </a:r>
            <a:r>
              <a:rPr lang="en-US" sz="1400" b="1" dirty="0" smtClean="0">
                <a:latin typeface="Calibri" pitchFamily="34" charset="0"/>
              </a:rPr>
              <a:t>equipment or </a:t>
            </a:r>
            <a:r>
              <a:rPr lang="en-US" sz="1400" b="1" dirty="0">
                <a:latin typeface="Calibri" pitchFamily="34" charset="0"/>
              </a:rPr>
              <a:t>machinery </a:t>
            </a:r>
            <a:r>
              <a:rPr lang="en-US" sz="1400" b="1" dirty="0" smtClean="0">
                <a:latin typeface="Calibri" pitchFamily="34" charset="0"/>
              </a:rPr>
              <a:t>require the application of  </a:t>
            </a:r>
            <a:r>
              <a:rPr lang="en-US" sz="1400" b="1" dirty="0">
                <a:latin typeface="Calibri" pitchFamily="34" charset="0"/>
              </a:rPr>
              <a:t>force </a:t>
            </a:r>
            <a:r>
              <a:rPr lang="en-US" sz="1400" b="1" dirty="0" smtClean="0">
                <a:latin typeface="Calibri" pitchFamily="34" charset="0"/>
              </a:rPr>
              <a:t>in order to work</a:t>
            </a:r>
            <a:r>
              <a:rPr lang="en-US" sz="1400" b="1" dirty="0">
                <a:latin typeface="Calibri" pitchFamily="34" charset="0"/>
              </a:rPr>
              <a:t>?</a:t>
            </a:r>
            <a:endParaRPr lang="es-CL" sz="1400" b="1" dirty="0"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>
                <a:solidFill>
                  <a:srgbClr val="7F7F7F"/>
                </a:solidFill>
                <a:latin typeface="Calibri" pitchFamily="34" charset="0"/>
              </a:rPr>
              <a:t>Studying the behavior of </a:t>
            </a:r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a propelled </a:t>
            </a:r>
            <a:r>
              <a:rPr lang="en-US" sz="1000" dirty="0">
                <a:solidFill>
                  <a:srgbClr val="7F7F7F"/>
                </a:solidFill>
                <a:latin typeface="Calibri" pitchFamily="34" charset="0"/>
              </a:rPr>
              <a:t>car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Results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analysis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6563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14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7B047"/>
                </a:solidFill>
                <a:latin typeface="Calibri" pitchFamily="34" charset="0"/>
              </a:rPr>
              <a:t>The graph below should be similar to the one the students came up with:</a:t>
            </a:r>
            <a:endParaRPr lang="es-CL" sz="1400" dirty="0">
              <a:latin typeface="Calibri" pitchFamily="34" charset="0"/>
            </a:endParaRPr>
          </a:p>
        </p:txBody>
      </p:sp>
      <p:pic>
        <p:nvPicPr>
          <p:cNvPr id="6656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2852738"/>
            <a:ext cx="45370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921250"/>
            <a:ext cx="44640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336" y="2887472"/>
            <a:ext cx="4529328" cy="19385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068" y="4937349"/>
            <a:ext cx="4538595" cy="18714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48064" y="4947033"/>
            <a:ext cx="144016" cy="192775"/>
          </a:xfrm>
          <a:prstGeom prst="rect">
            <a:avLst/>
          </a:prstGeom>
          <a:solidFill>
            <a:srgbClr val="D4C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Results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analysis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7587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7B047"/>
                </a:solidFill>
                <a:latin typeface="Calibri" pitchFamily="34" charset="0"/>
              </a:rPr>
              <a:t>The graph below should be similar to the one the students came up with:</a:t>
            </a:r>
            <a:r>
              <a:rPr lang="en-US" sz="1400" i="1" dirty="0">
                <a:solidFill>
                  <a:srgbClr val="F7B047"/>
                </a:solidFill>
                <a:latin typeface="Calibri" pitchFamily="34" charset="0"/>
              </a:rPr>
              <a:t> </a:t>
            </a:r>
            <a:endParaRPr lang="es-CL" sz="1400" dirty="0">
              <a:solidFill>
                <a:srgbClr val="F7B047"/>
              </a:solidFill>
              <a:latin typeface="Calibri" pitchFamily="34" charset="0"/>
            </a:endParaRPr>
          </a:p>
          <a:p>
            <a:r>
              <a:rPr lang="en-US" sz="1400" i="1" dirty="0" smtClean="0">
                <a:solidFill>
                  <a:srgbClr val="F7B047"/>
                </a:solidFill>
                <a:latin typeface="Calibri" pitchFamily="34" charset="0"/>
              </a:rPr>
              <a:t> </a:t>
            </a:r>
            <a:endParaRPr lang="es-CL" sz="1400" dirty="0">
              <a:solidFill>
                <a:srgbClr val="F7B047"/>
              </a:solidFill>
              <a:latin typeface="Calibri" pitchFamily="34" charset="0"/>
            </a:endParaRPr>
          </a:p>
          <a:p>
            <a:endParaRPr lang="es-CL" sz="1400" dirty="0">
              <a:latin typeface="Calibri" pitchFamily="34" charset="0"/>
            </a:endParaRPr>
          </a:p>
        </p:txBody>
      </p:sp>
      <p:pic>
        <p:nvPicPr>
          <p:cNvPr id="6758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4802460"/>
            <a:ext cx="4105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857772"/>
            <a:ext cx="4140994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363" y="4802460"/>
            <a:ext cx="4122020" cy="1853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362" y="2933401"/>
            <a:ext cx="4138993" cy="185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732" y="4845924"/>
            <a:ext cx="6280784" cy="118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5 Rectángulo redondeado"/>
          <p:cNvSpPr/>
          <p:nvPr/>
        </p:nvSpPr>
        <p:spPr>
          <a:xfrm>
            <a:off x="1325113" y="4495974"/>
            <a:ext cx="6278403" cy="699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5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3608" y="4471988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2 Subtítulo"/>
          <p:cNvSpPr txBox="1">
            <a:spLocks/>
          </p:cNvSpPr>
          <p:nvPr/>
        </p:nvSpPr>
        <p:spPr bwMode="auto">
          <a:xfrm>
            <a:off x="5494338" y="1844675"/>
            <a:ext cx="35718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8610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2403475"/>
            <a:ext cx="6265863" cy="14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1331913" y="2414588"/>
            <a:ext cx="6264275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68612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3608" y="2115706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17 CuadroTexto"/>
          <p:cNvSpPr txBox="1">
            <a:spLocks noChangeArrowheads="1"/>
          </p:cNvSpPr>
          <p:nvPr/>
        </p:nvSpPr>
        <p:spPr bwMode="auto">
          <a:xfrm>
            <a:off x="1500188" y="2228850"/>
            <a:ext cx="6048375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Which </a:t>
            </a:r>
            <a:r>
              <a:rPr lang="en-US" sz="1400" b="1" dirty="0" smtClean="0">
                <a:latin typeface="Calibri" pitchFamily="34" charset="0"/>
              </a:rPr>
              <a:t>graph’s results </a:t>
            </a:r>
            <a:r>
              <a:rPr lang="en-US" sz="1400" b="1" dirty="0">
                <a:latin typeface="Calibri" pitchFamily="34" charset="0"/>
              </a:rPr>
              <a:t>presents greater acceleration and higher net force? What factor do you attribute this </a:t>
            </a:r>
            <a:r>
              <a:rPr lang="en-US" sz="1400" b="1" dirty="0" smtClean="0">
                <a:latin typeface="Calibri" pitchFamily="34" charset="0"/>
              </a:rPr>
              <a:t>to</a:t>
            </a:r>
            <a:r>
              <a:rPr lang="en-US" sz="1400" b="1" dirty="0">
                <a:latin typeface="Calibri" pitchFamily="34" charset="0"/>
              </a:rPr>
              <a:t>?</a:t>
            </a:r>
            <a:endParaRPr lang="es-ES_tradnl" sz="1300" dirty="0">
              <a:latin typeface="Calibri" pitchFamily="34" charset="0"/>
            </a:endParaRPr>
          </a:p>
          <a:p>
            <a:endParaRPr lang="es-ES_tradnl" sz="13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Students should identify the </a:t>
            </a:r>
            <a:r>
              <a:rPr lang="en-US" sz="1400" dirty="0" smtClean="0">
                <a:latin typeface="Calibri" pitchFamily="34" charset="0"/>
              </a:rPr>
              <a:t>graph with </a:t>
            </a:r>
            <a:r>
              <a:rPr lang="en-US" sz="1400" dirty="0">
                <a:latin typeface="Calibri" pitchFamily="34" charset="0"/>
              </a:rPr>
              <a:t>most acceleration and force </a:t>
            </a:r>
            <a:r>
              <a:rPr lang="en-US" sz="1400" dirty="0" smtClean="0">
                <a:latin typeface="Calibri" pitchFamily="34" charset="0"/>
              </a:rPr>
              <a:t>as </a:t>
            </a:r>
            <a:r>
              <a:rPr lang="en-US" sz="1400" dirty="0">
                <a:latin typeface="Calibri" pitchFamily="34" charset="0"/>
              </a:rPr>
              <a:t>the one where </a:t>
            </a:r>
            <a:r>
              <a:rPr lang="en-US" sz="1400" dirty="0" smtClean="0">
                <a:latin typeface="Calibri" pitchFamily="34" charset="0"/>
              </a:rPr>
              <a:t>a mass </a:t>
            </a:r>
            <a:r>
              <a:rPr lang="en-US" sz="1400" dirty="0">
                <a:latin typeface="Calibri" pitchFamily="34" charset="0"/>
              </a:rPr>
              <a:t>of 100 </a:t>
            </a:r>
            <a:r>
              <a:rPr lang="en-US" sz="1400" dirty="0" smtClean="0">
                <a:latin typeface="Calibri" pitchFamily="34" charset="0"/>
              </a:rPr>
              <a:t>grams </a:t>
            </a:r>
            <a:r>
              <a:rPr lang="en-US" sz="1400" dirty="0">
                <a:latin typeface="Calibri" pitchFamily="34" charset="0"/>
              </a:rPr>
              <a:t>was used. They </a:t>
            </a:r>
            <a:r>
              <a:rPr lang="en-US" sz="1400" dirty="0" smtClean="0">
                <a:latin typeface="Calibri" pitchFamily="34" charset="0"/>
              </a:rPr>
              <a:t>attribute </a:t>
            </a:r>
            <a:r>
              <a:rPr lang="en-US" sz="1400" dirty="0">
                <a:latin typeface="Calibri" pitchFamily="34" charset="0"/>
              </a:rPr>
              <a:t>this </a:t>
            </a:r>
            <a:r>
              <a:rPr lang="en-US" sz="1400" dirty="0" smtClean="0">
                <a:latin typeface="Calibri" pitchFamily="34" charset="0"/>
              </a:rPr>
              <a:t>to the fact that the  higher the hanging </a:t>
            </a:r>
            <a:r>
              <a:rPr lang="en-US" sz="1400" dirty="0">
                <a:latin typeface="Calibri" pitchFamily="34" charset="0"/>
              </a:rPr>
              <a:t>mass, </a:t>
            </a:r>
            <a:r>
              <a:rPr lang="en-US" sz="1400" dirty="0" smtClean="0">
                <a:latin typeface="Calibri" pitchFamily="34" charset="0"/>
              </a:rPr>
              <a:t>the greater </a:t>
            </a:r>
            <a:r>
              <a:rPr lang="en-US" sz="1400" dirty="0">
                <a:latin typeface="Calibri" pitchFamily="34" charset="0"/>
              </a:rPr>
              <a:t>the net force that propels the cart, because the weight force </a:t>
            </a:r>
            <a:r>
              <a:rPr lang="en-US" sz="1400" dirty="0" smtClean="0">
                <a:latin typeface="Calibri" pitchFamily="34" charset="0"/>
              </a:rPr>
              <a:t>increases.</a:t>
            </a:r>
            <a:endParaRPr lang="es-ES_tradnl" sz="1300" dirty="0">
              <a:latin typeface="Calibri" pitchFamily="34" charset="0"/>
            </a:endParaRPr>
          </a:p>
        </p:txBody>
      </p:sp>
      <p:sp>
        <p:nvSpPr>
          <p:cNvPr id="68618" name="26 CuadroTexto"/>
          <p:cNvSpPr txBox="1">
            <a:spLocks noChangeArrowheads="1"/>
          </p:cNvSpPr>
          <p:nvPr/>
        </p:nvSpPr>
        <p:spPr bwMode="auto">
          <a:xfrm>
            <a:off x="1505928" y="4636293"/>
            <a:ext cx="60975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When the cart is in motion, Why is a lower acceleration presented, almost negligible, with respect to the acceleration experienced when braking</a:t>
            </a:r>
            <a:r>
              <a:rPr lang="en-US" sz="1400" b="1" dirty="0" smtClean="0">
                <a:latin typeface="Calibri" pitchFamily="34" charset="0"/>
              </a:rPr>
              <a:t>?</a:t>
            </a:r>
          </a:p>
          <a:p>
            <a:endParaRPr lang="es-ES_tradnl" sz="1400" b="1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Students must identify </a:t>
            </a:r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dirty="0">
                <a:latin typeface="Calibri" pitchFamily="34" charset="0"/>
              </a:rPr>
              <a:t>change in velocity experienced by the cart to </a:t>
            </a:r>
            <a:r>
              <a:rPr lang="en-US" sz="1400" dirty="0" smtClean="0">
                <a:latin typeface="Calibri" pitchFamily="34" charset="0"/>
              </a:rPr>
              <a:t>slowing </a:t>
            </a:r>
            <a:r>
              <a:rPr lang="en-US" sz="1400" dirty="0">
                <a:latin typeface="Calibri" pitchFamily="34" charset="0"/>
              </a:rPr>
              <a:t>down and </a:t>
            </a:r>
            <a:r>
              <a:rPr lang="en-US" sz="1400" dirty="0" smtClean="0">
                <a:latin typeface="Calibri" pitchFamily="34" charset="0"/>
              </a:rPr>
              <a:t>losing </a:t>
            </a:r>
            <a:r>
              <a:rPr lang="en-US" sz="1400" dirty="0">
                <a:latin typeface="Calibri" pitchFamily="34" charset="0"/>
              </a:rPr>
              <a:t>all </a:t>
            </a:r>
            <a:r>
              <a:rPr lang="en-US" sz="1400" dirty="0" smtClean="0">
                <a:latin typeface="Calibri" pitchFamily="34" charset="0"/>
              </a:rPr>
              <a:t>speed </a:t>
            </a:r>
            <a:r>
              <a:rPr lang="en-US" sz="1400" dirty="0">
                <a:latin typeface="Calibri" pitchFamily="34" charset="0"/>
              </a:rPr>
              <a:t>comes at a </a:t>
            </a:r>
            <a:r>
              <a:rPr lang="en-US" sz="1400" dirty="0" smtClean="0">
                <a:latin typeface="Calibri" pitchFamily="34" charset="0"/>
              </a:rPr>
              <a:t>small time </a:t>
            </a:r>
            <a:r>
              <a:rPr lang="en-US" sz="1400" dirty="0">
                <a:latin typeface="Calibri" pitchFamily="34" charset="0"/>
              </a:rPr>
              <a:t>interval compared to the time it took to acquire it, so the acceleration is greater.</a:t>
            </a:r>
            <a:endParaRPr lang="es-ES_tradnl" sz="1400" dirty="0">
              <a:latin typeface="Calibri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4495800"/>
            <a:ext cx="6400800" cy="10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5 Rectángulo redondeado"/>
          <p:cNvSpPr/>
          <p:nvPr/>
        </p:nvSpPr>
        <p:spPr>
          <a:xfrm>
            <a:off x="1208088" y="4304507"/>
            <a:ext cx="6388100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4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919162" y="4079875"/>
            <a:ext cx="6753226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2 Subtítulo"/>
          <p:cNvSpPr txBox="1">
            <a:spLocks/>
          </p:cNvSpPr>
          <p:nvPr/>
        </p:nvSpPr>
        <p:spPr bwMode="auto">
          <a:xfrm>
            <a:off x="5494338" y="1844675"/>
            <a:ext cx="35718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9634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2403475"/>
            <a:ext cx="6265863" cy="12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1331913" y="2414588"/>
            <a:ext cx="6264275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69636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2988" y="2143125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17 CuadroTexto"/>
          <p:cNvSpPr txBox="1">
            <a:spLocks noChangeArrowheads="1"/>
          </p:cNvSpPr>
          <p:nvPr/>
        </p:nvSpPr>
        <p:spPr bwMode="auto">
          <a:xfrm>
            <a:off x="1500188" y="2228850"/>
            <a:ext cx="6048375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What reason do you attribute the similarities of the graphics of acceleration and net force</a:t>
            </a:r>
            <a:r>
              <a:rPr lang="en-US" sz="1400" b="1" dirty="0" smtClean="0">
                <a:latin typeface="Calibri" pitchFamily="34" charset="0"/>
              </a:rPr>
              <a:t>?</a:t>
            </a:r>
          </a:p>
          <a:p>
            <a:endParaRPr lang="es-ES_tradnl" sz="13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Students should identify that the net force applied to the cart and acceleration magnitudes are related. When in </a:t>
            </a:r>
            <a:r>
              <a:rPr lang="en-US" sz="1400" dirty="0" smtClean="0">
                <a:latin typeface="Calibri" pitchFamily="34" charset="0"/>
              </a:rPr>
              <a:t>motion and one changes, </a:t>
            </a:r>
            <a:r>
              <a:rPr lang="en-US" sz="1400" dirty="0">
                <a:latin typeface="Calibri" pitchFamily="34" charset="0"/>
              </a:rPr>
              <a:t>the other will </a:t>
            </a:r>
            <a:r>
              <a:rPr lang="en-US" sz="1400" dirty="0" smtClean="0">
                <a:latin typeface="Calibri" pitchFamily="34" charset="0"/>
              </a:rPr>
              <a:t>too because </a:t>
            </a:r>
            <a:r>
              <a:rPr lang="en-US" sz="1400" dirty="0">
                <a:latin typeface="Calibri" pitchFamily="34" charset="0"/>
              </a:rPr>
              <a:t>of the </a:t>
            </a:r>
            <a:r>
              <a:rPr lang="en-US" sz="1400" dirty="0" smtClean="0">
                <a:latin typeface="Calibri" pitchFamily="34" charset="0"/>
              </a:rPr>
              <a:t>Newton’s second law.</a:t>
            </a:r>
            <a:endParaRPr lang="es-ES_tradnl" sz="1300" dirty="0">
              <a:latin typeface="Calibri" pitchFamily="34" charset="0"/>
            </a:endParaRPr>
          </a:p>
        </p:txBody>
      </p:sp>
      <p:sp>
        <p:nvSpPr>
          <p:cNvPr id="69641" name="26 CuadroTexto"/>
          <p:cNvSpPr txBox="1">
            <a:spLocks noChangeArrowheads="1"/>
          </p:cNvSpPr>
          <p:nvPr/>
        </p:nvSpPr>
        <p:spPr bwMode="auto">
          <a:xfrm>
            <a:off x="1497013" y="4177624"/>
            <a:ext cx="6051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When the cart stops completely, </a:t>
            </a:r>
            <a:r>
              <a:rPr lang="en-US" sz="1400" b="1" dirty="0" smtClean="0">
                <a:latin typeface="Calibri" pitchFamily="34" charset="0"/>
              </a:rPr>
              <a:t>why </a:t>
            </a:r>
            <a:r>
              <a:rPr lang="en-US" sz="1400" b="1" dirty="0">
                <a:latin typeface="Calibri" pitchFamily="34" charset="0"/>
              </a:rPr>
              <a:t>does the sensor measure some force if </a:t>
            </a:r>
            <a:endParaRPr lang="en-US" sz="1400" b="1" dirty="0" smtClean="0">
              <a:latin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</a:rPr>
              <a:t>no </a:t>
            </a:r>
            <a:r>
              <a:rPr lang="en-US" sz="1400" b="1" dirty="0">
                <a:latin typeface="Calibri" pitchFamily="34" charset="0"/>
              </a:rPr>
              <a:t>movement occurs</a:t>
            </a:r>
            <a:r>
              <a:rPr lang="en-US" sz="1400" b="1" dirty="0" smtClean="0">
                <a:latin typeface="Calibri" pitchFamily="34" charset="0"/>
              </a:rPr>
              <a:t>?</a:t>
            </a:r>
          </a:p>
          <a:p>
            <a:endParaRPr lang="es-ES_tradnl" sz="1400" b="1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Students must identify that while the net force is proportional to acceleration, the sensor </a:t>
            </a:r>
            <a:r>
              <a:rPr lang="en-US" sz="1400" dirty="0" smtClean="0">
                <a:latin typeface="Calibri" pitchFamily="34" charset="0"/>
              </a:rPr>
              <a:t>is then measuring </a:t>
            </a:r>
            <a:r>
              <a:rPr lang="en-US" sz="1400" dirty="0">
                <a:latin typeface="Calibri" pitchFamily="34" charset="0"/>
              </a:rPr>
              <a:t>the cord tension. This force does not correspond to the total force.</a:t>
            </a:r>
            <a:endParaRPr lang="es-ES_tradnl" sz="1400" dirty="0">
              <a:latin typeface="Calibri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30" y="4697941"/>
            <a:ext cx="6242433" cy="96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5 Rectángulo redondeado"/>
          <p:cNvSpPr/>
          <p:nvPr/>
        </p:nvSpPr>
        <p:spPr>
          <a:xfrm>
            <a:off x="1255331" y="4644363"/>
            <a:ext cx="6255114" cy="373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4" name="16 Imagen"/>
          <p:cNvPicPr>
            <a:picLocks noChangeAspect="1"/>
          </p:cNvPicPr>
          <p:nvPr/>
        </p:nvPicPr>
        <p:blipFill>
          <a:blip r:embed="rId4" cstate="print"/>
          <a:srcRect b="5208"/>
          <a:stretch>
            <a:fillRect/>
          </a:stretch>
        </p:blipFill>
        <p:spPr bwMode="auto">
          <a:xfrm>
            <a:off x="966405" y="4372900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08275"/>
            <a:ext cx="6251575" cy="1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5 Rectángulo redondeado"/>
          <p:cNvSpPr/>
          <p:nvPr/>
        </p:nvSpPr>
        <p:spPr>
          <a:xfrm>
            <a:off x="1255713" y="2479676"/>
            <a:ext cx="6264275" cy="373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2" name="16 Imagen"/>
          <p:cNvPicPr>
            <a:picLocks noChangeAspect="1"/>
          </p:cNvPicPr>
          <p:nvPr/>
        </p:nvPicPr>
        <p:blipFill>
          <a:blip r:embed="rId4" cstate="print"/>
          <a:srcRect b="5208"/>
          <a:stretch>
            <a:fillRect/>
          </a:stretch>
        </p:blipFill>
        <p:spPr bwMode="auto">
          <a:xfrm>
            <a:off x="966788" y="2208213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435600" y="1829414"/>
            <a:ext cx="3571875" cy="414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Activities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further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s-ES_tradnl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70662" name="23 CuadroTexto"/>
          <p:cNvSpPr txBox="1">
            <a:spLocks noChangeArrowheads="1"/>
          </p:cNvSpPr>
          <p:nvPr/>
        </p:nvSpPr>
        <p:spPr bwMode="auto">
          <a:xfrm>
            <a:off x="1462088" y="4463949"/>
            <a:ext cx="6192837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What would happen to the results if instead of increasing the hanging mass, the mass of the cart is increased</a:t>
            </a:r>
            <a:r>
              <a:rPr lang="en-US" sz="1400" b="1" dirty="0" smtClean="0">
                <a:latin typeface="Calibri" pitchFamily="34" charset="0"/>
              </a:rPr>
              <a:t>?</a:t>
            </a:r>
          </a:p>
          <a:p>
            <a:endParaRPr lang="es-ES_tradnl" sz="13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Having learnt Newton's </a:t>
            </a:r>
            <a:r>
              <a:rPr lang="en-US" sz="1400" dirty="0">
                <a:latin typeface="Calibri" pitchFamily="34" charset="0"/>
              </a:rPr>
              <a:t>second law, students must interpret that by increasing the mass of the cart acceleration is decreased, since the net force does not vary in each case.</a:t>
            </a:r>
            <a:endParaRPr lang="es-ES_tradnl" sz="1400" dirty="0">
              <a:latin typeface="Calibri" pitchFamily="34" charset="0"/>
            </a:endParaRPr>
          </a:p>
        </p:txBody>
      </p:sp>
      <p:sp>
        <p:nvSpPr>
          <p:cNvPr id="70664" name="8 CuadroTexto"/>
          <p:cNvSpPr txBox="1">
            <a:spLocks noChangeArrowheads="1"/>
          </p:cNvSpPr>
          <p:nvPr/>
        </p:nvSpPr>
        <p:spPr bwMode="auto">
          <a:xfrm>
            <a:off x="1462088" y="2255640"/>
            <a:ext cx="6048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When </a:t>
            </a:r>
            <a:r>
              <a:rPr lang="en-US" sz="1400" b="1" dirty="0" smtClean="0">
                <a:latin typeface="Calibri" pitchFamily="34" charset="0"/>
              </a:rPr>
              <a:t>does a </a:t>
            </a:r>
            <a:r>
              <a:rPr lang="en-US" sz="1400" b="1" dirty="0">
                <a:latin typeface="Calibri" pitchFamily="34" charset="0"/>
              </a:rPr>
              <a:t>car engine </a:t>
            </a:r>
            <a:r>
              <a:rPr lang="en-US" sz="1400" b="1" dirty="0" smtClean="0">
                <a:latin typeface="Calibri" pitchFamily="34" charset="0"/>
              </a:rPr>
              <a:t>perform at greater </a:t>
            </a:r>
            <a:r>
              <a:rPr lang="en-US" sz="1400" b="1" dirty="0">
                <a:latin typeface="Calibri" pitchFamily="34" charset="0"/>
              </a:rPr>
              <a:t>power? At the beginning of the movement or when it is in constant speed? </a:t>
            </a:r>
            <a:r>
              <a:rPr lang="en-US" sz="1400" b="1" dirty="0" smtClean="0">
                <a:latin typeface="Calibri" pitchFamily="34" charset="0"/>
              </a:rPr>
              <a:t>Justify</a:t>
            </a:r>
          </a:p>
          <a:p>
            <a:endParaRPr lang="en-US" sz="1400" b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Having learnt Newton’s second law, the students should identify </a:t>
            </a:r>
            <a:r>
              <a:rPr lang="en-US" sz="1400" dirty="0">
                <a:latin typeface="Calibri" pitchFamily="34" charset="0"/>
              </a:rPr>
              <a:t>the acceleration which determines the net force. Therefore, it must be non-zero at the beginning of the movement, and equal to zero when the velocity is constant. In this way the motor performs </a:t>
            </a:r>
            <a:r>
              <a:rPr lang="en-US" sz="1400" dirty="0" smtClean="0">
                <a:latin typeface="Calibri" pitchFamily="34" charset="0"/>
              </a:rPr>
              <a:t>with greater </a:t>
            </a:r>
            <a:r>
              <a:rPr lang="en-US" sz="1400" dirty="0">
                <a:latin typeface="Calibri" pitchFamily="34" charset="0"/>
              </a:rPr>
              <a:t>force to start the motion. Students can present the idea that the engine should not </a:t>
            </a:r>
            <a:r>
              <a:rPr lang="en-US" sz="1400" dirty="0" smtClean="0">
                <a:latin typeface="Calibri" pitchFamily="34" charset="0"/>
              </a:rPr>
              <a:t>apply strength </a:t>
            </a:r>
            <a:r>
              <a:rPr lang="en-US" sz="1400" dirty="0">
                <a:latin typeface="Calibri" pitchFamily="34" charset="0"/>
              </a:rPr>
              <a:t>when the car is in constant motion, erroneously considering this force as the total force.</a:t>
            </a:r>
            <a:endParaRPr lang="es-ES_tradnl" sz="1400" dirty="0">
              <a:latin typeface="Calibri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350" y="2636838"/>
            <a:ext cx="6169025" cy="12962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5363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364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Calibri" pitchFamily="34" charset="0"/>
              </a:rPr>
              <a:t>Objective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15365" name="2 CuadroTexto"/>
          <p:cNvSpPr txBox="1">
            <a:spLocks noChangeArrowheads="1"/>
          </p:cNvSpPr>
          <p:nvPr/>
        </p:nvSpPr>
        <p:spPr bwMode="auto">
          <a:xfrm>
            <a:off x="1640681" y="2746338"/>
            <a:ext cx="5694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 smtClean="0">
                <a:latin typeface="Calibri" pitchFamily="34" charset="0"/>
              </a:rPr>
              <a:t>The objective of this research is to study the variation of force and acceleration of a car when propelled with different hanging masses. A hypothesis will be formulated and verified using the </a:t>
            </a:r>
            <a:r>
              <a:rPr lang="en-US" sz="1600" dirty="0" err="1" smtClean="0">
                <a:latin typeface="Calibri" pitchFamily="34" charset="0"/>
              </a:rPr>
              <a:t>Dymo</a:t>
            </a:r>
            <a:r>
              <a:rPr lang="en-US" sz="1600" dirty="0" smtClean="0">
                <a:latin typeface="Calibri" pitchFamily="34" charset="0"/>
              </a:rPr>
              <a:t> force sensor.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5366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6" y="4306393"/>
            <a:ext cx="6556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160170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24 CuadroTexto"/>
          <p:cNvSpPr txBox="1">
            <a:spLocks noChangeArrowheads="1"/>
          </p:cNvSpPr>
          <p:nvPr/>
        </p:nvSpPr>
        <p:spPr bwMode="auto">
          <a:xfrm>
            <a:off x="1899757" y="4338254"/>
            <a:ext cx="60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What should happen to say that we are in presence of a force?</a:t>
            </a:r>
            <a:endParaRPr lang="es-CL" sz="1400" b="1" dirty="0">
              <a:latin typeface="Calibri" pitchFamily="34" charset="0"/>
            </a:endParaRPr>
          </a:p>
        </p:txBody>
      </p:sp>
      <p:pic>
        <p:nvPicPr>
          <p:cNvPr id="11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6" y="2850109"/>
            <a:ext cx="6556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1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4" y="2708920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9 CuadroTexto"/>
          <p:cNvSpPr txBox="1">
            <a:spLocks noChangeArrowheads="1"/>
          </p:cNvSpPr>
          <p:nvPr/>
        </p:nvSpPr>
        <p:spPr bwMode="auto">
          <a:xfrm>
            <a:off x="1899757" y="2878783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What happens when a force is applied to an object? </a:t>
            </a:r>
            <a:endParaRPr lang="es-CL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8" y="2420938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Subtítulo"/>
          <p:cNvSpPr txBox="1">
            <a:spLocks/>
          </p:cNvSpPr>
          <p:nvPr/>
        </p:nvSpPr>
        <p:spPr bwMode="auto">
          <a:xfrm>
            <a:off x="1555750" y="2509838"/>
            <a:ext cx="1497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Theoretical</a:t>
            </a: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11 CuadroTexto"/>
          <p:cNvSpPr txBox="1">
            <a:spLocks noChangeArrowheads="1"/>
          </p:cNvSpPr>
          <p:nvPr/>
        </p:nvSpPr>
        <p:spPr bwMode="auto">
          <a:xfrm>
            <a:off x="1476375" y="2997200"/>
            <a:ext cx="61928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To understand Newton's second law, we must first understand some basic concepts. For </a:t>
            </a:r>
            <a:r>
              <a:rPr lang="en-US" sz="1400" dirty="0" smtClean="0">
                <a:latin typeface="Calibri" pitchFamily="34" charset="0"/>
              </a:rPr>
              <a:t>example, </a:t>
            </a:r>
            <a:r>
              <a:rPr lang="en-US" sz="1400" dirty="0">
                <a:latin typeface="Calibri" pitchFamily="34" charset="0"/>
              </a:rPr>
              <a:t>what is meant by acceleration and </a:t>
            </a:r>
            <a:r>
              <a:rPr lang="en-US" sz="1400" dirty="0" smtClean="0">
                <a:latin typeface="Calibri" pitchFamily="34" charset="0"/>
              </a:rPr>
              <a:t>force?</a:t>
            </a:r>
            <a:endParaRPr lang="en-US" sz="1400" dirty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Acceleration </a:t>
            </a:r>
            <a:r>
              <a:rPr lang="en-US" sz="1400" dirty="0" smtClean="0">
                <a:latin typeface="Calibri" pitchFamily="34" charset="0"/>
              </a:rPr>
              <a:t>corresponds </a:t>
            </a:r>
            <a:r>
              <a:rPr lang="en-US" sz="1400" dirty="0">
                <a:latin typeface="Calibri" pitchFamily="34" charset="0"/>
              </a:rPr>
              <a:t>to </a:t>
            </a:r>
            <a:r>
              <a:rPr lang="en-US" sz="1400" dirty="0" smtClean="0">
                <a:latin typeface="Calibri" pitchFamily="34" charset="0"/>
              </a:rPr>
              <a:t>a </a:t>
            </a:r>
            <a:r>
              <a:rPr lang="en-US" sz="1400" dirty="0">
                <a:latin typeface="Calibri" pitchFamily="34" charset="0"/>
              </a:rPr>
              <a:t>vector quantity, i.e., </a:t>
            </a:r>
            <a:r>
              <a:rPr lang="en-US" sz="1400" dirty="0" smtClean="0">
                <a:latin typeface="Calibri" pitchFamily="34" charset="0"/>
              </a:rPr>
              <a:t>that has magnitude </a:t>
            </a:r>
            <a:r>
              <a:rPr lang="en-US" sz="1400" dirty="0">
                <a:latin typeface="Calibri" pitchFamily="34" charset="0"/>
              </a:rPr>
              <a:t>and direction (unlike scalar, possessing only magnitude). Its value corresponds to the rate of change of velocity, or speed variation </a:t>
            </a:r>
            <a:r>
              <a:rPr lang="en-US" sz="1400" dirty="0" smtClean="0">
                <a:latin typeface="Calibri" pitchFamily="34" charset="0"/>
              </a:rPr>
              <a:t>over </a:t>
            </a:r>
            <a:r>
              <a:rPr lang="en-US" sz="1400" dirty="0">
                <a:latin typeface="Calibri" pitchFamily="34" charset="0"/>
              </a:rPr>
              <a:t>time. 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>
                <a:latin typeface="Calibri" pitchFamily="34" charset="0"/>
              </a:rPr>
              <a:t>The strength also corresponds to a vector quantity and a measure of interaction between bodies. To better </a:t>
            </a:r>
            <a:r>
              <a:rPr lang="en-US" sz="1400" dirty="0" smtClean="0">
                <a:latin typeface="Calibri" pitchFamily="34" charset="0"/>
              </a:rPr>
              <a:t>understand these concepts, </a:t>
            </a:r>
            <a:r>
              <a:rPr lang="en-US" sz="1400" dirty="0">
                <a:latin typeface="Calibri" pitchFamily="34" charset="0"/>
              </a:rPr>
              <a:t>define laws that explain motion.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11 CuadroTexto"/>
          <p:cNvSpPr txBox="1">
            <a:spLocks noChangeArrowheads="1"/>
          </p:cNvSpPr>
          <p:nvPr/>
        </p:nvSpPr>
        <p:spPr bwMode="auto">
          <a:xfrm>
            <a:off x="1403350" y="2565400"/>
            <a:ext cx="6337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Three of Newton laws or </a:t>
            </a:r>
            <a:r>
              <a:rPr lang="en-US" sz="1400" dirty="0" smtClean="0">
                <a:latin typeface="Calibri" pitchFamily="34" charset="0"/>
              </a:rPr>
              <a:t>principles are </a:t>
            </a:r>
            <a:r>
              <a:rPr lang="en-US" sz="1400" dirty="0">
                <a:latin typeface="Calibri" pitchFamily="34" charset="0"/>
              </a:rPr>
              <a:t>the starting point </a:t>
            </a:r>
            <a:r>
              <a:rPr lang="en-US" sz="1400" dirty="0" smtClean="0">
                <a:latin typeface="Calibri" pitchFamily="34" charset="0"/>
              </a:rPr>
              <a:t>for </a:t>
            </a:r>
            <a:r>
              <a:rPr lang="en-US" sz="1400" dirty="0">
                <a:latin typeface="Calibri" pitchFamily="34" charset="0"/>
              </a:rPr>
              <a:t>classical mechanics. The first law of </a:t>
            </a:r>
            <a:r>
              <a:rPr lang="en-US" sz="1400" dirty="0" smtClean="0">
                <a:latin typeface="Calibri" pitchFamily="34" charset="0"/>
              </a:rPr>
              <a:t>Newton </a:t>
            </a:r>
            <a:r>
              <a:rPr lang="en-US" sz="1400" dirty="0">
                <a:latin typeface="Calibri" pitchFamily="34" charset="0"/>
              </a:rPr>
              <a:t>corresponds to a so called "Law of Inertia". It tells us that </a:t>
            </a:r>
            <a:r>
              <a:rPr lang="en-US" sz="1400" b="1" dirty="0">
                <a:latin typeface="Calibri" pitchFamily="34" charset="0"/>
              </a:rPr>
              <a:t>a body where the net force applied on it is zero, will not bring any change in </a:t>
            </a:r>
            <a:r>
              <a:rPr lang="en-US" sz="1400" b="1" dirty="0" smtClean="0">
                <a:latin typeface="Calibri" pitchFamily="34" charset="0"/>
              </a:rPr>
              <a:t>speed</a:t>
            </a:r>
            <a:r>
              <a:rPr lang="en-US" sz="1400" b="1" dirty="0">
                <a:latin typeface="Calibri" pitchFamily="34" charset="0"/>
              </a:rPr>
              <a:t>.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8" name="11 CuadroTexto"/>
          <p:cNvSpPr txBox="1">
            <a:spLocks noChangeArrowheads="1"/>
          </p:cNvSpPr>
          <p:nvPr/>
        </p:nvSpPr>
        <p:spPr bwMode="auto">
          <a:xfrm>
            <a:off x="1428750" y="3786188"/>
            <a:ext cx="6326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Now, when the net force is not zero, Newton's second law gives us information about an inherent property of bodies that is the mass. This scalar magnitude indicates the resistance of a body when it changes its speed, and corresponds to the constant </a:t>
            </a:r>
            <a:r>
              <a:rPr lang="en-US" sz="1400" dirty="0" smtClean="0">
                <a:latin typeface="Calibri" pitchFamily="34" charset="0"/>
              </a:rPr>
              <a:t>in </a:t>
            </a:r>
            <a:r>
              <a:rPr lang="en-US" sz="1400" b="1" dirty="0">
                <a:latin typeface="Calibri" pitchFamily="34" charset="0"/>
              </a:rPr>
              <a:t>the direct proportionality of the net force with </a:t>
            </a:r>
            <a:r>
              <a:rPr lang="en-US" sz="1400" b="1" dirty="0" smtClean="0">
                <a:latin typeface="Calibri" pitchFamily="34" charset="0"/>
              </a:rPr>
              <a:t>acceleration.</a:t>
            </a:r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466854"/>
              </p:ext>
            </p:extLst>
          </p:nvPr>
        </p:nvGraphicFramePr>
        <p:xfrm>
          <a:off x="3934461" y="5075842"/>
          <a:ext cx="1348105" cy="513398"/>
        </p:xfrm>
        <a:graphic>
          <a:graphicData uri="http://schemas.openxmlformats.org/presentationml/2006/ole">
            <p:oleObj spid="_x0000_s20507" name="Ecuación" r:id="rId3" imgW="672808" imgH="253890" progId="Equation.3">
              <p:embed/>
            </p:oleObj>
          </a:graphicData>
        </a:graphic>
      </p:graphicFrame>
      <p:sp>
        <p:nvSpPr>
          <p:cNvPr id="11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1" name="11 CuadroTexto"/>
          <p:cNvSpPr txBox="1">
            <a:spLocks noChangeArrowheads="1"/>
          </p:cNvSpPr>
          <p:nvPr/>
        </p:nvSpPr>
        <p:spPr bwMode="auto">
          <a:xfrm>
            <a:off x="1403350" y="2565400"/>
            <a:ext cx="6337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Newton's third law tells us that there is always a reaction when </a:t>
            </a:r>
            <a:r>
              <a:rPr lang="en-US" sz="1400" dirty="0" smtClean="0">
                <a:latin typeface="Calibri" pitchFamily="34" charset="0"/>
              </a:rPr>
              <a:t>an additional </a:t>
            </a:r>
            <a:r>
              <a:rPr lang="en-US" sz="1400" dirty="0">
                <a:latin typeface="Calibri" pitchFamily="34" charset="0"/>
              </a:rPr>
              <a:t>force is applied in the opposite direction to the applied force. This reaction occurs in different bodies. For example, if I push a box with some force, the box performs the same force on me but in the opposite direction. This is symbolized if there are two objects 1 and 2, the force applied from the object 1 to the object 2 will be identical to </a:t>
            </a:r>
            <a:r>
              <a:rPr lang="en-US" sz="1400" dirty="0" smtClean="0">
                <a:latin typeface="Calibri" pitchFamily="34" charset="0"/>
              </a:rPr>
              <a:t>the force applied by </a:t>
            </a:r>
            <a:r>
              <a:rPr lang="en-US" sz="1400" dirty="0">
                <a:latin typeface="Calibri" pitchFamily="34" charset="0"/>
              </a:rPr>
              <a:t>object 2 </a:t>
            </a:r>
            <a:r>
              <a:rPr lang="en-US" sz="1400" dirty="0" smtClean="0">
                <a:latin typeface="Calibri" pitchFamily="34" charset="0"/>
              </a:rPr>
              <a:t>on </a:t>
            </a:r>
            <a:r>
              <a:rPr lang="en-US" sz="1400" dirty="0">
                <a:latin typeface="Calibri" pitchFamily="34" charset="0"/>
              </a:rPr>
              <a:t>item 1, but in the opposite direction.</a:t>
            </a:r>
          </a:p>
        </p:txBody>
      </p:sp>
      <p:sp>
        <p:nvSpPr>
          <p:cNvPr id="512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6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7" name="Rectangle 13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8" name="Rectangle 2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1" name="Rectangle 4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5" name="Object 45"/>
          <p:cNvGraphicFramePr>
            <a:graphicFrameLocks noChangeAspect="1"/>
          </p:cNvGraphicFramePr>
          <p:nvPr/>
        </p:nvGraphicFramePr>
        <p:xfrm>
          <a:off x="4067175" y="4076700"/>
          <a:ext cx="1079500" cy="349250"/>
        </p:xfrm>
        <a:graphic>
          <a:graphicData uri="http://schemas.openxmlformats.org/presentationml/2006/ole">
            <p:oleObj spid="_x0000_s51310" name="Ecuación" r:id="rId3" imgW="672808" imgH="215806" progId="Equation.3">
              <p:embed/>
            </p:oleObj>
          </a:graphicData>
        </a:graphic>
      </p:graphicFrame>
      <p:grpSp>
        <p:nvGrpSpPr>
          <p:cNvPr id="51282" name="Group 72"/>
          <p:cNvGrpSpPr>
            <a:grpSpLocks/>
          </p:cNvGrpSpPr>
          <p:nvPr/>
        </p:nvGrpSpPr>
        <p:grpSpPr bwMode="auto">
          <a:xfrm>
            <a:off x="2987675" y="4762500"/>
            <a:ext cx="3744913" cy="682625"/>
            <a:chOff x="1882" y="3000"/>
            <a:chExt cx="2016" cy="288"/>
          </a:xfrm>
        </p:grpSpPr>
        <p:sp>
          <p:nvSpPr>
            <p:cNvPr id="51286" name="Line 50"/>
            <p:cNvSpPr>
              <a:spLocks noChangeShapeType="1"/>
            </p:cNvSpPr>
            <p:nvPr/>
          </p:nvSpPr>
          <p:spPr bwMode="auto">
            <a:xfrm>
              <a:off x="1882" y="328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Rectangle 51"/>
            <p:cNvSpPr>
              <a:spLocks noChangeArrowheads="1"/>
            </p:cNvSpPr>
            <p:nvPr/>
          </p:nvSpPr>
          <p:spPr bwMode="auto">
            <a:xfrm>
              <a:off x="2458" y="3000"/>
              <a:ext cx="432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Rectangle 52"/>
            <p:cNvSpPr>
              <a:spLocks noChangeArrowheads="1"/>
            </p:cNvSpPr>
            <p:nvPr/>
          </p:nvSpPr>
          <p:spPr bwMode="auto">
            <a:xfrm>
              <a:off x="2890" y="3144"/>
              <a:ext cx="216" cy="1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Line 53"/>
            <p:cNvSpPr>
              <a:spLocks noChangeShapeType="1"/>
            </p:cNvSpPr>
            <p:nvPr/>
          </p:nvSpPr>
          <p:spPr bwMode="auto">
            <a:xfrm flipH="1">
              <a:off x="2602" y="324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Line 54"/>
            <p:cNvSpPr>
              <a:spLocks noChangeShapeType="1"/>
            </p:cNvSpPr>
            <p:nvPr/>
          </p:nvSpPr>
          <p:spPr bwMode="auto">
            <a:xfrm>
              <a:off x="2620" y="318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3" name="Rectangle 6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66" name="Object 66"/>
          <p:cNvGraphicFramePr>
            <a:graphicFrameLocks noChangeAspect="1"/>
          </p:cNvGraphicFramePr>
          <p:nvPr/>
        </p:nvGraphicFramePr>
        <p:xfrm>
          <a:off x="4356100" y="4724400"/>
          <a:ext cx="369888" cy="403225"/>
        </p:xfrm>
        <a:graphic>
          <a:graphicData uri="http://schemas.openxmlformats.org/presentationml/2006/ole">
            <p:oleObj spid="_x0000_s51311" name="Ecuación" r:id="rId4" imgW="215713" imgH="241091" progId="Equation.3">
              <p:embed/>
            </p:oleObj>
          </a:graphicData>
        </a:graphic>
      </p:graphicFrame>
      <p:sp>
        <p:nvSpPr>
          <p:cNvPr id="51284" name="Rectangle 6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70" name="Object 70"/>
          <p:cNvGraphicFramePr>
            <a:graphicFrameLocks noChangeAspect="1"/>
          </p:cNvGraphicFramePr>
          <p:nvPr/>
        </p:nvGraphicFramePr>
        <p:xfrm>
          <a:off x="4427538" y="5402263"/>
          <a:ext cx="414337" cy="431800"/>
        </p:xfrm>
        <a:graphic>
          <a:graphicData uri="http://schemas.openxmlformats.org/presentationml/2006/ole">
            <p:oleObj spid="_x0000_s51312" name="Ecuación" r:id="rId5" imgW="228600" imgH="241300" progId="Equation.3">
              <p:embed/>
            </p:oleObj>
          </a:graphicData>
        </a:graphic>
      </p:graphicFrame>
      <p:sp>
        <p:nvSpPr>
          <p:cNvPr id="25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7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3" name="11 CuadroTexto"/>
          <p:cNvSpPr txBox="1">
            <a:spLocks noChangeArrowheads="1"/>
          </p:cNvSpPr>
          <p:nvPr/>
        </p:nvSpPr>
        <p:spPr bwMode="auto">
          <a:xfrm>
            <a:off x="1403350" y="2565400"/>
            <a:ext cx="63373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</a:rPr>
              <a:t>Throughout our lives we commonly interact </a:t>
            </a:r>
            <a:r>
              <a:rPr lang="en-US" sz="1400" dirty="0">
                <a:latin typeface="Calibri" pitchFamily="34" charset="0"/>
              </a:rPr>
              <a:t>with many forces such as weight force. In physics, the distinction between strength, weight and </a:t>
            </a:r>
            <a:r>
              <a:rPr lang="en-US" sz="1400" dirty="0" smtClean="0">
                <a:latin typeface="Calibri" pitchFamily="34" charset="0"/>
              </a:rPr>
              <a:t>mass is </a:t>
            </a:r>
            <a:r>
              <a:rPr lang="en-US" sz="1400" dirty="0">
                <a:latin typeface="Calibri" pitchFamily="34" charset="0"/>
              </a:rPr>
              <a:t>very important in explaining the behavior of objects. Body mass, as mentioned above, corresponds to an inherent property of bodies, whereas </a:t>
            </a:r>
            <a:r>
              <a:rPr lang="en-US" sz="1400" dirty="0" smtClean="0">
                <a:latin typeface="Calibri" pitchFamily="34" charset="0"/>
              </a:rPr>
              <a:t>weight </a:t>
            </a:r>
            <a:r>
              <a:rPr lang="en-US" sz="1400" dirty="0">
                <a:latin typeface="Calibri" pitchFamily="34" charset="0"/>
              </a:rPr>
              <a:t>corresponds to a measure of interaction between the planet and a body on its surface. It is well known that if you're in space you </a:t>
            </a:r>
            <a:r>
              <a:rPr lang="en-US" sz="1400" dirty="0" smtClean="0">
                <a:latin typeface="Calibri" pitchFamily="34" charset="0"/>
              </a:rPr>
              <a:t>are weightless, </a:t>
            </a:r>
            <a:r>
              <a:rPr lang="en-US" sz="1400" dirty="0">
                <a:latin typeface="Calibri" pitchFamily="34" charset="0"/>
              </a:rPr>
              <a:t>but that does not mean you </a:t>
            </a:r>
            <a:r>
              <a:rPr lang="en-US" sz="1400" dirty="0" smtClean="0">
                <a:latin typeface="Calibri" pitchFamily="34" charset="0"/>
              </a:rPr>
              <a:t>have lost </a:t>
            </a:r>
            <a:r>
              <a:rPr lang="en-US" sz="1400" dirty="0">
                <a:latin typeface="Calibri" pitchFamily="34" charset="0"/>
              </a:rPr>
              <a:t>your mass. The equation for calculating the weight of an object corresponds to: </a:t>
            </a:r>
            <a:endParaRPr lang="en-US" sz="1400" dirty="0" smtClean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endParaRPr lang="es-CL" sz="1400" dirty="0" smtClean="0">
              <a:latin typeface="Calibri" pitchFamily="34" charset="0"/>
            </a:endParaRPr>
          </a:p>
          <a:p>
            <a:endParaRPr lang="es-CL" sz="1400" dirty="0">
              <a:latin typeface="Calibri" pitchFamily="34" charset="0"/>
            </a:endParaRPr>
          </a:p>
          <a:p>
            <a:pPr algn="just"/>
            <a:r>
              <a:rPr lang="en-US" sz="1400" dirty="0">
                <a:latin typeface="+mj-lt"/>
              </a:rPr>
              <a:t>Where  </a:t>
            </a:r>
            <a:r>
              <a:rPr lang="en-US" sz="1400" dirty="0" smtClean="0">
                <a:latin typeface="+mj-lt"/>
              </a:rPr>
              <a:t>  is </a:t>
            </a:r>
            <a:r>
              <a:rPr lang="en-US" sz="1400" dirty="0">
                <a:latin typeface="+mj-lt"/>
              </a:rPr>
              <a:t>the acceleration of gravity on Earth and is considered constant with a </a:t>
            </a:r>
            <a:r>
              <a:rPr lang="en-US" sz="1400" dirty="0" smtClean="0">
                <a:latin typeface="+mj-lt"/>
              </a:rPr>
              <a:t>value of                    .  Acceleration </a:t>
            </a:r>
            <a:r>
              <a:rPr lang="en-US" sz="1400" dirty="0">
                <a:latin typeface="+mj-lt"/>
              </a:rPr>
              <a:t>can be measured in multiples of the value </a:t>
            </a:r>
            <a:r>
              <a:rPr lang="en-US" sz="1400" dirty="0" smtClean="0">
                <a:latin typeface="+mj-lt"/>
              </a:rPr>
              <a:t>g.</a:t>
            </a:r>
            <a:endParaRPr lang="es-CL" sz="1400" dirty="0" smtClean="0">
              <a:latin typeface="+mj-lt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3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5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8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9" name="Rectangle 11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300" name="Rectangle 1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303" name="Rectangle 3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8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6542773"/>
              </p:ext>
            </p:extLst>
          </p:nvPr>
        </p:nvGraphicFramePr>
        <p:xfrm>
          <a:off x="4067175" y="4149080"/>
          <a:ext cx="1079500" cy="509588"/>
        </p:xfrm>
        <a:graphic>
          <a:graphicData uri="http://schemas.openxmlformats.org/presentationml/2006/ole">
            <p:oleObj spid="_x0000_s53334" name="Ecuación" r:id="rId3" imgW="508000" imgH="241300" progId="Equation.3">
              <p:embed/>
            </p:oleObj>
          </a:graphicData>
        </a:graphic>
      </p:graphicFrame>
      <p:sp>
        <p:nvSpPr>
          <p:cNvPr id="5330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305" name="Rectangle 4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6367624"/>
              </p:ext>
            </p:extLst>
          </p:nvPr>
        </p:nvGraphicFramePr>
        <p:xfrm>
          <a:off x="1979711" y="4697388"/>
          <a:ext cx="227012" cy="317500"/>
        </p:xfrm>
        <a:graphic>
          <a:graphicData uri="http://schemas.openxmlformats.org/presentationml/2006/ole">
            <p:oleObj spid="_x0000_s53335" name="Ecuación" r:id="rId4" imgW="139639" imgH="203112" progId="Equation.3">
              <p:embed/>
            </p:oleObj>
          </a:graphicData>
        </a:graphic>
      </p:graphicFrame>
      <p:sp>
        <p:nvSpPr>
          <p:cNvPr id="53306" name="Rectangle 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2755018"/>
              </p:ext>
            </p:extLst>
          </p:nvPr>
        </p:nvGraphicFramePr>
        <p:xfrm>
          <a:off x="2123728" y="4936285"/>
          <a:ext cx="720080" cy="292915"/>
        </p:xfrm>
        <a:graphic>
          <a:graphicData uri="http://schemas.openxmlformats.org/presentationml/2006/ole">
            <p:oleObj spid="_x0000_s53336" name="Ecuación" r:id="rId5" imgW="558800" imgH="228600" progId="Equation.3">
              <p:embed/>
            </p:oleObj>
          </a:graphicData>
        </a:graphic>
      </p:graphicFrame>
      <p:sp>
        <p:nvSpPr>
          <p:cNvPr id="21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  <a:endParaRPr lang="en-US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3 CuadroTexto"/>
          <p:cNvSpPr txBox="1">
            <a:spLocks noChangeArrowheads="1"/>
          </p:cNvSpPr>
          <p:nvPr/>
        </p:nvSpPr>
        <p:spPr bwMode="auto">
          <a:xfrm>
            <a:off x="1692275" y="2708275"/>
            <a:ext cx="619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baseline="30000" dirty="0">
                <a:solidFill>
                  <a:srgbClr val="45B491"/>
                </a:solidFill>
                <a:latin typeface="Calibri" pitchFamily="34" charset="0"/>
              </a:rPr>
              <a:t>Now students are encouraged to raise a hypothesis which must be tested with an experiment.</a:t>
            </a:r>
          </a:p>
        </p:txBody>
      </p:sp>
      <p:pic>
        <p:nvPicPr>
          <p:cNvPr id="54274" name="1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3498850"/>
            <a:ext cx="6267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1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57563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1617663" y="2573609"/>
            <a:ext cx="6267450" cy="639762"/>
          </a:xfrm>
          <a:prstGeom prst="roundRect">
            <a:avLst/>
          </a:prstGeom>
          <a:noFill/>
          <a:ln w="12700">
            <a:solidFill>
              <a:srgbClr val="45B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54277" name="16 CuadroTexto"/>
          <p:cNvSpPr txBox="1">
            <a:spLocks noChangeArrowheads="1"/>
          </p:cNvSpPr>
          <p:nvPr/>
        </p:nvSpPr>
        <p:spPr bwMode="auto">
          <a:xfrm>
            <a:off x="1763713" y="3554413"/>
            <a:ext cx="612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/>
              <a:t>If a car on a horizontal surface connected by a pulley is propelled by a product of </a:t>
            </a:r>
            <a:r>
              <a:rPr lang="en-US" sz="1400" dirty="0" smtClean="0"/>
              <a:t>weight </a:t>
            </a:r>
            <a:r>
              <a:rPr lang="en-US" sz="1400" dirty="0"/>
              <a:t>of a hanging mass, how does force and acceleration behave if it stops suddenly</a:t>
            </a:r>
            <a:r>
              <a:rPr lang="en-US" sz="1400" dirty="0" smtClean="0"/>
              <a:t>? What happens to the values of force and acceleration if the weight </a:t>
            </a:r>
            <a:r>
              <a:rPr lang="en-US" sz="1400" dirty="0" smtClean="0"/>
              <a:t>with which it is propelled is increased.</a:t>
            </a:r>
            <a:endParaRPr lang="en-US" sz="1400" dirty="0" smtClean="0"/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5435600" y="1157995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Newton's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Law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5435600" y="153495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en-US" sz="1000" dirty="0" smtClean="0">
                <a:solidFill>
                  <a:srgbClr val="7F7F7F"/>
                </a:solidFill>
                <a:latin typeface="Calibri" pitchFamily="34" charset="0"/>
              </a:rPr>
              <a:t>Studying the behavior of a propelled car 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Calibri" pitchFamily="34" charset="0"/>
              </a:rPr>
              <a:t>theory</a:t>
            </a:r>
            <a:r>
              <a:rPr lang="es-ES_tradnl" sz="2400" b="1" baseline="30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1749</Words>
  <Application>Microsoft Office PowerPoint</Application>
  <PresentationFormat>On-screen Show (4:3)</PresentationFormat>
  <Paragraphs>175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Tema de Office</vt:lpstr>
      <vt:lpstr>Ecuación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rebecca</cp:lastModifiedBy>
  <cp:revision>273</cp:revision>
  <dcterms:created xsi:type="dcterms:W3CDTF">2012-09-11T15:34:37Z</dcterms:created>
  <dcterms:modified xsi:type="dcterms:W3CDTF">2014-05-14T09:21:33Z</dcterms:modified>
</cp:coreProperties>
</file>